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7"/>
  </p:notesMasterIdLst>
  <p:sldIdLst>
    <p:sldId id="258" r:id="rId2"/>
    <p:sldId id="26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76" r:id="rId13"/>
    <p:sldId id="267" r:id="rId14"/>
    <p:sldId id="271" r:id="rId15"/>
    <p:sldId id="272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86398"/>
  </p:normalViewPr>
  <p:slideViewPr>
    <p:cSldViewPr>
      <p:cViewPr varScale="1">
        <p:scale>
          <a:sx n="97" d="100"/>
          <a:sy n="97" d="100"/>
        </p:scale>
        <p:origin x="9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1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5F94E-B6ED-F343-93A1-28B22A693D3B}" type="datetimeFigureOut">
              <a:rPr lang="ru-RU" smtClean="0"/>
              <a:t>05.12.2020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CFF83-3C14-B246-92E8-8A9AB3E56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6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44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6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112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45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5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2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92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919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3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43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09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CFF83-3C14-B246-92E8-8A9AB3E56C9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8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1503B-C490-46C9-B76E-25AA341025B8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B36DE-0FA9-4114-BF2C-9BEE64C2CAB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D0939-EECC-40FA-905B-9C208C996860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60B13-D695-4652-97FD-4B1D7E1A28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57D26-9F6C-4489-A193-2B796EF16E49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40F70-9793-42BD-A45B-A67D904B9B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D0C04-59F3-4ACA-9082-2464ADDBD120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4DF2C-8FB7-48AC-BFE6-0686EA6609F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D4BE3-F52A-4EC8-9A56-E7F2F2BF0F1A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AD8BE-6B81-437A-B416-1B98817F88C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D4234-F52A-4C5E-97B7-2495CEBD7A17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0B872-F14D-430A-8CDD-1B6F2715F1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EF6ED-B894-4312-82C7-4CACC648A1BF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477C1-3B9F-4F03-A084-A595ACE6AE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32BF2-03D8-48EC-AC29-1C0C26476E7E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678A7-753D-465F-B5A3-300370C58D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FC5DC-D889-4B3E-8FFD-6BF72A05819B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6981C-6973-449C-AD23-600C573507D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40AF2-983C-4CA7-AE6A-CB0422116D78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254A8-39BD-48BF-9B34-455BD7B2BE5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D1BA1-BB0F-4A52-B5B4-1637704705F9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33B20-534B-472F-8672-5136309C309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9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5D32DBF-1A27-40BF-9E6D-A65C39478A0C}" type="datetimeFigureOut">
              <a:rPr lang="ru-RU"/>
              <a:pPr>
                <a:defRPr/>
              </a:pPr>
              <a:t>05.12.2020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6C03634-21FD-4872-B057-049F1D35903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24" r:id="rId4"/>
    <p:sldLayoutId id="2147484130" r:id="rId5"/>
    <p:sldLayoutId id="2147484125" r:id="rId6"/>
    <p:sldLayoutId id="2147484131" r:id="rId7"/>
    <p:sldLayoutId id="2147484132" r:id="rId8"/>
    <p:sldLayoutId id="2147484133" r:id="rId9"/>
    <p:sldLayoutId id="2147484126" r:id="rId10"/>
    <p:sldLayoutId id="214748413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Аварии на радиационных объектах</a:t>
            </a:r>
          </a:p>
        </p:txBody>
      </p:sp>
      <p:sp>
        <p:nvSpPr>
          <p:cNvPr id="1024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endParaRPr lang="ru-RU"/>
          </a:p>
          <a:p>
            <a:pPr eaLnBrk="1" hangingPunct="1">
              <a:buFont typeface="Wingdings 2" pitchFamily="18" charset="2"/>
              <a:buNone/>
            </a:pPr>
            <a:r>
              <a:rPr lang="ru-RU" sz="2000"/>
              <a:t>.</a:t>
            </a:r>
          </a:p>
        </p:txBody>
      </p:sp>
      <p:pic>
        <p:nvPicPr>
          <p:cNvPr id="10244" name="Рисунок 4" descr="x_6a5f6ea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3" y="1643063"/>
            <a:ext cx="4687887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Рисунок 5" descr="vzryv_atomnoi_bomby_2_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1643063"/>
            <a:ext cx="3286125" cy="495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214313"/>
            <a:ext cx="8686800" cy="694407"/>
          </a:xfrm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ru-RU" dirty="0"/>
              <a:t>Чернобыльская авария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AEE12D-32B7-FF40-B0C5-8E8C6FF9F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0" y="1196752"/>
            <a:ext cx="8180790" cy="46085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Содержимое 2"/>
          <p:cNvSpPr>
            <a:spLocks noGrp="1"/>
          </p:cNvSpPr>
          <p:nvPr>
            <p:ph idx="1"/>
          </p:nvPr>
        </p:nvSpPr>
        <p:spPr>
          <a:xfrm>
            <a:off x="304800" y="285751"/>
            <a:ext cx="8686800" cy="838994"/>
          </a:xfrm>
        </p:spPr>
        <p:txBody>
          <a:bodyPr/>
          <a:lstStyle/>
          <a:p>
            <a:pPr>
              <a:defRPr/>
            </a:pPr>
            <a:endParaRPr lang="ru-RU" sz="1800" dirty="0"/>
          </a:p>
          <a:p>
            <a:pPr>
              <a:buFont typeface="Wingdings 2" pitchFamily="18" charset="2"/>
              <a:buNone/>
              <a:defRPr/>
            </a:pP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FBC03-4429-8947-BF7A-C4F8CDA2D69C}"/>
              </a:ext>
            </a:extLst>
          </p:cNvPr>
          <p:cNvSpPr txBox="1"/>
          <p:nvPr/>
        </p:nvSpPr>
        <p:spPr>
          <a:xfrm>
            <a:off x="2915816" y="443638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Инцидент в Северске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737912-D8CA-3346-BAA0-02BDB50BC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91" y="1282632"/>
            <a:ext cx="7981115" cy="45226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">
            <a:extLst>
              <a:ext uri="{FF2B5EF4-FFF2-40B4-BE49-F238E27FC236}">
                <a16:creationId xmlns:a16="http://schemas.microsoft.com/office/drawing/2014/main" id="{BE4D8880-37F6-B246-8CEB-387C0CBA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3628" y="80628"/>
            <a:ext cx="6696744" cy="6696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86800" cy="500066"/>
          </a:xfrm>
        </p:spPr>
        <p:txBody>
          <a:bodyPr/>
          <a:lstStyle/>
          <a:p>
            <a:pPr algn="ctr">
              <a:defRPr/>
            </a:pPr>
            <a:r>
              <a:rPr lang="ru-RU" sz="2400" dirty="0"/>
              <a:t>Радиация и здоровье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56D170-3B09-7E42-AB14-61B42403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8" y="6288"/>
            <a:ext cx="7856604" cy="6862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/>
          <p:cNvSpPr>
            <a:spLocks noGrp="1"/>
          </p:cNvSpPr>
          <p:nvPr>
            <p:ph idx="1"/>
          </p:nvPr>
        </p:nvSpPr>
        <p:spPr>
          <a:xfrm>
            <a:off x="304800" y="214313"/>
            <a:ext cx="8686800" cy="838423"/>
          </a:xfrm>
        </p:spPr>
        <p:txBody>
          <a:bodyPr/>
          <a:lstStyle/>
          <a:p>
            <a:pPr>
              <a:buNone/>
              <a:defRPr/>
            </a:pPr>
            <a:r>
              <a:rPr lang="ru-RU" sz="2800" dirty="0"/>
              <a:t>Принципы защиты населения от облучения радиацией:</a:t>
            </a:r>
          </a:p>
          <a:p>
            <a:pPr>
              <a:buFont typeface="Wingdings 2" pitchFamily="18" charset="2"/>
              <a:buNone/>
              <a:defRPr/>
            </a:pP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2C12B8-38DA-FA43-8E37-32D393E8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39684"/>
            <a:ext cx="7920880" cy="55487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/>
          <p:cNvSpPr>
            <a:spLocks noGrp="1"/>
          </p:cNvSpPr>
          <p:nvPr>
            <p:ph idx="1"/>
          </p:nvPr>
        </p:nvSpPr>
        <p:spPr>
          <a:xfrm>
            <a:off x="323528" y="1196752"/>
            <a:ext cx="8686800" cy="5937250"/>
          </a:xfrm>
        </p:spPr>
        <p:txBody>
          <a:bodyPr/>
          <a:lstStyle/>
          <a:p>
            <a:pPr marL="0" indent="360000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ru-RU" sz="2400" b="1" i="1" dirty="0">
                <a:solidFill>
                  <a:schemeClr val="tx1"/>
                </a:solidFill>
              </a:rPr>
              <a:t>На предприятиях: 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увеличение расстояния между оператором и источником;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сокращение продолжительности работы в поле излучения;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экранирование источника излучения;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дистанционное управление;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использование манипуляторов и роботов;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полная автоматизация технологического процесса;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использование средств индивидуальной защиты и предупреждение знаком радиационной опасности;</a:t>
            </a:r>
          </a:p>
          <a:p>
            <a:pPr marL="0" indent="360000">
              <a:spcBef>
                <a:spcPts val="0"/>
              </a:spcBef>
              <a:defRPr/>
            </a:pPr>
            <a:r>
              <a:rPr lang="ru-RU" sz="2400" dirty="0">
                <a:solidFill>
                  <a:schemeClr val="tx1"/>
                </a:solidFill>
              </a:rPr>
              <a:t>постоянный контроль за уровнем излучения и за дозами облучения персонала.</a:t>
            </a:r>
          </a:p>
          <a:p>
            <a:pPr>
              <a:defRPr/>
            </a:pPr>
            <a:endParaRPr lang="ru-RU" dirty="0"/>
          </a:p>
          <a:p>
            <a:pPr marL="0">
              <a:spcBef>
                <a:spcPts val="0"/>
              </a:spcBef>
              <a:buFont typeface="Wingdings 2" pitchFamily="18" charset="2"/>
              <a:buNone/>
              <a:defRPr/>
            </a:pPr>
            <a:endParaRPr lang="en-US" sz="1800" dirty="0"/>
          </a:p>
          <a:p>
            <a:pPr marL="0">
              <a:spcBef>
                <a:spcPts val="0"/>
              </a:spcBef>
              <a:buFont typeface="Wingdings 2" pitchFamily="18" charset="2"/>
              <a:buNone/>
              <a:defRPr/>
            </a:pP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EF060-CEE3-154B-A0E9-668478831DBF}"/>
              </a:ext>
            </a:extLst>
          </p:cNvPr>
          <p:cNvSpPr txBox="1"/>
          <p:nvPr/>
        </p:nvSpPr>
        <p:spPr>
          <a:xfrm>
            <a:off x="323528" y="476672"/>
            <a:ext cx="644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Меры безопасности на предприятиях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358775"/>
            <a:ext cx="8686800" cy="838200"/>
          </a:xfrm>
        </p:spPr>
        <p:txBody>
          <a:bodyPr/>
          <a:lstStyle/>
          <a:p>
            <a:pPr algn="ctr">
              <a:defRPr/>
            </a:pPr>
            <a:r>
              <a:rPr lang="ru-RU" sz="2400" dirty="0">
                <a:solidFill>
                  <a:schemeClr val="bg1"/>
                </a:solidFill>
              </a:rPr>
              <a:t>Содержание: </a:t>
            </a:r>
          </a:p>
        </p:txBody>
      </p:sp>
      <p:sp>
        <p:nvSpPr>
          <p:cNvPr id="11267" name="Содержимое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Открытие радиации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Определение радиации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Виды радиации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Единицы измерения радиации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Источники радиации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Катастрофы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Радиация и здоровье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Меры безопасности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ru-RU" sz="2000" dirty="0">
                <a:solidFill>
                  <a:schemeClr val="bg1"/>
                </a:solidFill>
              </a:rPr>
              <a:t>- </a:t>
            </a:r>
            <a:r>
              <a:rPr lang="ru-RU" sz="2000" dirty="0">
                <a:solidFill>
                  <a:schemeClr val="bg1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Использованные источники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buFont typeface="Wingdings 2" pitchFamily="18" charset="2"/>
              <a:buNone/>
            </a:pPr>
            <a:endParaRPr lang="ru-RU" sz="2000" dirty="0"/>
          </a:p>
          <a:p>
            <a:pPr>
              <a:buFont typeface="Wingdings 2" pitchFamily="18" charset="2"/>
              <a:buNone/>
            </a:pPr>
            <a:endParaRPr lang="ru-RU" sz="2000" dirty="0"/>
          </a:p>
          <a:p>
            <a:pPr>
              <a:buFont typeface="Wingdings 2" pitchFamily="18" charset="2"/>
              <a:buNone/>
            </a:pPr>
            <a:endParaRPr lang="ru-RU" sz="2000" dirty="0"/>
          </a:p>
          <a:p>
            <a:pPr>
              <a:buFont typeface="Wingdings 2" pitchFamily="18" charset="2"/>
              <a:buNone/>
            </a:pPr>
            <a:endParaRPr lang="ru-RU" sz="2000" dirty="0"/>
          </a:p>
          <a:p>
            <a:pPr>
              <a:buFont typeface="Wingdings 2" pitchFamily="18" charset="2"/>
              <a:buNone/>
            </a:pPr>
            <a:endParaRPr lang="ru-RU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2400" dirty="0"/>
              <a:t>Открытие радиации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EE3DB2-2D42-9B40-B7EC-B9BC7E02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0" y="1326570"/>
            <a:ext cx="3267107" cy="3922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5ADC0-B26C-C24C-925B-657CBFE51678}"/>
              </a:ext>
            </a:extLst>
          </p:cNvPr>
          <p:cNvSpPr txBox="1"/>
          <p:nvPr/>
        </p:nvSpPr>
        <p:spPr>
          <a:xfrm>
            <a:off x="3032873" y="5593603"/>
            <a:ext cx="2701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/>
              <a:t>Анри Беккерелем</a:t>
            </a:r>
          </a:p>
          <a:p>
            <a:pPr algn="ctr"/>
            <a:r>
              <a:rPr lang="ru-RU" sz="2400" dirty="0"/>
              <a:t>(1852-1908)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2400" dirty="0"/>
              <a:t>Определение радиации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0" y="1143000"/>
            <a:ext cx="8643938" cy="2718048"/>
          </a:xfrm>
        </p:spPr>
        <p:txBody>
          <a:bodyPr>
            <a:normAutofit fontScale="77500" lnSpcReduction="20000"/>
          </a:bodyPr>
          <a:lstStyle/>
          <a:p>
            <a:pPr marL="0" indent="450000"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3100" dirty="0">
                <a:solidFill>
                  <a:srgbClr val="FF0000"/>
                </a:solidFill>
              </a:rPr>
              <a:t>Радиоактивность</a:t>
            </a:r>
            <a:r>
              <a:rPr lang="ru-RU" sz="3100" dirty="0"/>
              <a:t> - неустойчивость ядер некоторых атомов, которая проявляется в их способности к самопроизвольному превращению (распаду), что сопровождается выходом ионизирующего излучения (радиации). Энергия такого излучения достаточно велика,  поэтому она способна воздействовать на вещество, создавая новые ионы разных знаков. </a:t>
            </a:r>
          </a:p>
          <a:p>
            <a:pPr eaLnBrk="1" fontAlgn="auto" hangingPunct="1">
              <a:spcAft>
                <a:spcPts val="0"/>
              </a:spcAft>
              <a:buFont typeface="Wingdings 2"/>
              <a:buChar char=""/>
              <a:defRPr/>
            </a:pPr>
            <a:endParaRPr lang="ru-RU" dirty="0"/>
          </a:p>
        </p:txBody>
      </p:sp>
      <p:pic>
        <p:nvPicPr>
          <p:cNvPr id="13316" name="Рисунок 9" descr="Виды радиационного излучения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4594" y="3500437"/>
            <a:ext cx="371475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E4E696-FA8B-AB4E-92EC-179FF4C7C977}"/>
              </a:ext>
            </a:extLst>
          </p:cNvPr>
          <p:cNvSpPr txBox="1"/>
          <p:nvPr/>
        </p:nvSpPr>
        <p:spPr>
          <a:xfrm>
            <a:off x="3057167" y="5939135"/>
            <a:ext cx="252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Виды излучения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ru-RU" sz="2400" dirty="0"/>
              <a:t>Виды радиации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214439"/>
            <a:ext cx="8686800" cy="3150666"/>
          </a:xfrm>
        </p:spPr>
        <p:txBody>
          <a:bodyPr>
            <a:normAutofit/>
          </a:bodyPr>
          <a:lstStyle/>
          <a:p>
            <a:pPr marL="0" indent="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800" dirty="0">
                <a:solidFill>
                  <a:schemeClr val="tx1"/>
                </a:solidFill>
              </a:rPr>
              <a:t>Виды радиации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  <a:endParaRPr lang="en-US" sz="2800" dirty="0">
              <a:solidFill>
                <a:srgbClr val="FF0000"/>
              </a:solidFill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Альфа-частицы</a:t>
            </a:r>
            <a:endParaRPr lang="en-US" sz="2800" dirty="0"/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Бета-частицы</a:t>
            </a:r>
            <a:endParaRPr lang="en-US" sz="2800" dirty="0">
              <a:solidFill>
                <a:schemeClr val="tx1"/>
              </a:solidFill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Гамма-излучение</a:t>
            </a:r>
            <a:endParaRPr lang="en-US" sz="2800" dirty="0">
              <a:solidFill>
                <a:schemeClr val="tx1"/>
              </a:solidFill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Нейтроны</a:t>
            </a:r>
            <a:endParaRPr lang="en-US" sz="2800" dirty="0">
              <a:solidFill>
                <a:schemeClr val="tx1"/>
              </a:solidFill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/>
                </a:solidFill>
              </a:rPr>
              <a:t>Рентгеновские лучи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214290"/>
            <a:ext cx="8686800" cy="71438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400" dirty="0"/>
              <a:t>Единицы измерения радиации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096094"/>
            <a:ext cx="8686800" cy="5429250"/>
          </a:xfrm>
        </p:spPr>
        <p:txBody>
          <a:bodyPr>
            <a:normAutofit fontScale="77500" lnSpcReduction="20000"/>
          </a:bodyPr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sz="3800" dirty="0"/>
              <a:t>     </a:t>
            </a:r>
            <a:r>
              <a:rPr lang="ru-RU" sz="3800" dirty="0">
                <a:solidFill>
                  <a:srgbClr val="FF0000"/>
                </a:solidFill>
              </a:rPr>
              <a:t>Радиоактивность</a:t>
            </a:r>
            <a:r>
              <a:rPr lang="ru-RU" sz="3800" dirty="0">
                <a:solidFill>
                  <a:schemeClr val="tx1"/>
                </a:solidFill>
              </a:rPr>
              <a:t> измеряется в Беккерелях (Бк), что соответствует 1 распаду в секунду. Содержание активности в веществе часто оценивают на единицу веса вещества (Бк/кг) или объема (Бк/м</a:t>
            </a:r>
            <a:r>
              <a:rPr lang="ru-RU" sz="3800" baseline="30000" dirty="0">
                <a:solidFill>
                  <a:schemeClr val="tx1"/>
                </a:solidFill>
              </a:rPr>
              <a:t>3</a:t>
            </a:r>
            <a:r>
              <a:rPr lang="ru-RU" sz="3800" dirty="0">
                <a:solidFill>
                  <a:schemeClr val="tx1"/>
                </a:solidFill>
              </a:rPr>
              <a:t>).</a:t>
            </a:r>
            <a:br>
              <a:rPr lang="ru-RU" sz="3800" dirty="0">
                <a:solidFill>
                  <a:schemeClr val="tx1"/>
                </a:solidFill>
              </a:rPr>
            </a:br>
            <a:r>
              <a:rPr lang="en-US" sz="3800" dirty="0">
                <a:solidFill>
                  <a:schemeClr val="tx1"/>
                </a:solidFill>
              </a:rPr>
              <a:t>     </a:t>
            </a:r>
            <a:r>
              <a:rPr lang="ru-RU" sz="3800" dirty="0">
                <a:solidFill>
                  <a:schemeClr val="tx1"/>
                </a:solidFill>
              </a:rPr>
              <a:t>Для оценки воздействия на организм человека используются понятия </a:t>
            </a:r>
            <a:r>
              <a:rPr lang="ru-RU" sz="3800" dirty="0">
                <a:solidFill>
                  <a:srgbClr val="FF0000"/>
                </a:solidFill>
              </a:rPr>
              <a:t>эквивалентная доза </a:t>
            </a:r>
            <a:r>
              <a:rPr lang="ru-RU" sz="3800" dirty="0">
                <a:solidFill>
                  <a:schemeClr val="tx1"/>
                </a:solidFill>
              </a:rPr>
              <a:t>и </a:t>
            </a:r>
            <a:r>
              <a:rPr lang="ru-RU" sz="3800" dirty="0">
                <a:solidFill>
                  <a:srgbClr val="FF0000"/>
                </a:solidFill>
              </a:rPr>
              <a:t>мощность эквивалентной дозы</a:t>
            </a:r>
            <a:r>
              <a:rPr lang="ru-RU" sz="3800" dirty="0">
                <a:solidFill>
                  <a:schemeClr val="tx1"/>
                </a:solidFill>
              </a:rPr>
              <a:t>. Измеряются, соответственно, в Зивертах (Зв) и Зивертах/час. Можно считать, что 1 Зиверт = 100 Рентген.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sz="3800" dirty="0">
                <a:solidFill>
                  <a:schemeClr val="tx1"/>
                </a:solidFill>
              </a:rPr>
              <a:t>     </a:t>
            </a:r>
            <a:r>
              <a:rPr lang="ru-RU" sz="3800" dirty="0">
                <a:solidFill>
                  <a:schemeClr val="tx1"/>
                </a:solidFill>
              </a:rPr>
              <a:t>В системе СИ) единицей </a:t>
            </a:r>
            <a:r>
              <a:rPr lang="ru-RU" sz="3800" dirty="0">
                <a:solidFill>
                  <a:srgbClr val="FF0000"/>
                </a:solidFill>
              </a:rPr>
              <a:t>поглощённой дозы </a:t>
            </a:r>
            <a:r>
              <a:rPr lang="ru-RU" sz="3800" dirty="0">
                <a:solidFill>
                  <a:schemeClr val="tx1"/>
                </a:solidFill>
              </a:rPr>
              <a:t>является Грэй (Гр), численно равный отношению 1 Дж к 1 кг.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Содержимое 2"/>
          <p:cNvSpPr>
            <a:spLocks noGrp="1"/>
          </p:cNvSpPr>
          <p:nvPr>
            <p:ph idx="1"/>
          </p:nvPr>
        </p:nvSpPr>
        <p:spPr>
          <a:xfrm>
            <a:off x="228600" y="1124744"/>
            <a:ext cx="8686800" cy="6643687"/>
          </a:xfrm>
        </p:spPr>
        <p:txBody>
          <a:bodyPr/>
          <a:lstStyle/>
          <a:p>
            <a:pPr marL="0" indent="457200" algn="just" eaLnBrk="1" hangingPunct="1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ru-RU" sz="2000" b="1" dirty="0">
                <a:solidFill>
                  <a:schemeClr val="tx1"/>
                </a:solidFill>
              </a:rPr>
              <a:t>Радиоактивность бывает</a:t>
            </a:r>
            <a:r>
              <a:rPr lang="en-US" sz="2000" b="1" dirty="0">
                <a:solidFill>
                  <a:schemeClr val="tx1"/>
                </a:solidFill>
              </a:rPr>
              <a:t>: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000" dirty="0">
                <a:solidFill>
                  <a:schemeClr val="tx1"/>
                </a:solidFill>
              </a:rPr>
              <a:t>Естественная радиоактивность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000" dirty="0">
                <a:solidFill>
                  <a:schemeClr val="tx1"/>
                </a:solidFill>
              </a:rPr>
              <a:t>Техногенная радиоактивность</a:t>
            </a:r>
          </a:p>
          <a:p>
            <a:pPr marL="0" indent="457200" algn="just" eaLnBrk="1" hangingPunct="1">
              <a:spcBef>
                <a:spcPts val="0"/>
              </a:spcBef>
              <a:buFont typeface="Wingdings 2" pitchFamily="18" charset="2"/>
              <a:buNone/>
              <a:defRPr/>
            </a:pPr>
            <a:endParaRPr lang="ru-RU" sz="2000" b="1" dirty="0">
              <a:solidFill>
                <a:srgbClr val="FF0000"/>
              </a:solidFill>
            </a:endParaRPr>
          </a:p>
          <a:p>
            <a:pPr marL="0" indent="457200" algn="just" eaLnBrk="1" hangingPunct="1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ru-RU" sz="2000" b="1" dirty="0">
                <a:solidFill>
                  <a:schemeClr val="tx1"/>
                </a:solidFill>
              </a:rPr>
              <a:t>Типы условий, в которых могут произойти </a:t>
            </a:r>
            <a:r>
              <a:rPr lang="ru-RU" sz="2000" dirty="0">
                <a:solidFill>
                  <a:schemeClr val="tx1"/>
                </a:solidFill>
              </a:rPr>
              <a:t>радиационные катастрофы:     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- использование ядерных реакций для производства энергии, оружия или в научно-исследовательских целях;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- промышленное применение радиации (гамма-радиография, облучение);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- научно-исследовательская и лучевая медицина (диагностика или терапия);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- распространение ядерных материалов, в результате взрыва конвенционного оружия и распыление ядерных материалов в пути;</a:t>
            </a:r>
          </a:p>
          <a:p>
            <a:pPr marL="0" indent="0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ru-RU" sz="2000" dirty="0">
                <a:solidFill>
                  <a:schemeClr val="tx1"/>
                </a:solidFill>
              </a:rPr>
              <a:t>- повреждение емкостей содержащих радиоактивные материалы.</a:t>
            </a:r>
          </a:p>
          <a:p>
            <a:pPr eaLnBrk="1" hangingPunct="1">
              <a:buFont typeface="Wingdings 2" pitchFamily="18" charset="2"/>
              <a:buNone/>
              <a:defRPr/>
            </a:pPr>
            <a:endParaRPr lang="ru-RU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sz="2400" dirty="0">
                <a:latin typeface="+mn-lt"/>
              </a:rPr>
              <a:t>         Атомные электростанции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D97700-12AC-B241-9416-961CA396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45" y="1328328"/>
            <a:ext cx="7056310" cy="3607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51429-4A93-E04F-B1B9-50A4FBF0DA5F}"/>
              </a:ext>
            </a:extLst>
          </p:cNvPr>
          <p:cNvSpPr txBox="1"/>
          <p:nvPr/>
        </p:nvSpPr>
        <p:spPr>
          <a:xfrm>
            <a:off x="2223273" y="5068007"/>
            <a:ext cx="484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Состав атомной электростанции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28600" y="260649"/>
            <a:ext cx="8686800" cy="792088"/>
          </a:xfrm>
        </p:spPr>
        <p:txBody>
          <a:bodyPr/>
          <a:lstStyle/>
          <a:p>
            <a:pPr marL="0" indent="457200" algn="just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ru-RU" sz="2400" dirty="0"/>
              <a:t>Предприятия по производству и переработке ядерного топлива</a:t>
            </a:r>
          </a:p>
          <a:p>
            <a:pPr>
              <a:buFont typeface="Wingdings 2" pitchFamily="18" charset="2"/>
              <a:buNone/>
              <a:defRPr/>
            </a:pP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4D1047-4EA5-D743-A97E-F8F155CF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4104456" cy="22984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EF99B7-82B8-C44B-BE24-BBB1816F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530620"/>
            <a:ext cx="5508104" cy="406673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Другая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FFFF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FFFF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313</TotalTime>
  <Words>382</Words>
  <Application>Microsoft Macintosh PowerPoint</Application>
  <PresentationFormat>Экран (4:3)</PresentationFormat>
  <Paragraphs>74</Paragraphs>
  <Slides>15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Medium</vt:lpstr>
      <vt:lpstr>Wingdings 2</vt:lpstr>
      <vt:lpstr>Трек</vt:lpstr>
      <vt:lpstr>Аварии на радиационных объектах</vt:lpstr>
      <vt:lpstr>Содержание: </vt:lpstr>
      <vt:lpstr>Открытие радиации</vt:lpstr>
      <vt:lpstr>Определение радиации</vt:lpstr>
      <vt:lpstr>Виды радиации</vt:lpstr>
      <vt:lpstr>Единицы измерения радиации</vt:lpstr>
      <vt:lpstr>Презентация PowerPoint</vt:lpstr>
      <vt:lpstr>         Атомные электростанции</vt:lpstr>
      <vt:lpstr>Презентация PowerPoint</vt:lpstr>
      <vt:lpstr>Презентация PowerPoint</vt:lpstr>
      <vt:lpstr>Презентация PowerPoint</vt:lpstr>
      <vt:lpstr>Презентация PowerPoint</vt:lpstr>
      <vt:lpstr>Радиация и здоровье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АВАРИИ НА РАДИАЦИОННЫХ ОБЪЕКТАХ</dc:title>
  <dc:creator>Admin</dc:creator>
  <cp:lastModifiedBy>Microsoft Office User</cp:lastModifiedBy>
  <cp:revision>37</cp:revision>
  <dcterms:created xsi:type="dcterms:W3CDTF">2011-03-18T15:41:51Z</dcterms:created>
  <dcterms:modified xsi:type="dcterms:W3CDTF">2020-12-05T13:57:11Z</dcterms:modified>
</cp:coreProperties>
</file>